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83" r:id="rId22"/>
    <p:sldId id="284" r:id="rId23"/>
    <p:sldId id="274" r:id="rId24"/>
    <p:sldId id="275" r:id="rId25"/>
    <p:sldId id="276" r:id="rId26"/>
    <p:sldId id="277" r:id="rId27"/>
    <p:sldId id="278" r:id="rId28"/>
    <p:sldId id="281" r:id="rId29"/>
    <p:sldId id="279" r:id="rId30"/>
    <p:sldId id="280" r:id="rId31"/>
    <p:sldId id="286" r:id="rId32"/>
    <p:sldId id="285" r:id="rId33"/>
    <p:sldId id="289" r:id="rId34"/>
    <p:sldId id="28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560" autoAdjust="0"/>
  </p:normalViewPr>
  <p:slideViewPr>
    <p:cSldViewPr>
      <p:cViewPr>
        <p:scale>
          <a:sx n="82" d="100"/>
          <a:sy n="82" d="100"/>
        </p:scale>
        <p:origin x="-245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529DA2-7230-49C1-B5A5-3E7585E0E617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F1BF1FD-4191-4B35-9B3B-9B0D027EB1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533400"/>
          </a:xfrm>
        </p:spPr>
        <p:txBody>
          <a:bodyPr>
            <a:normAutofit/>
          </a:bodyPr>
          <a:lstStyle/>
          <a:p>
            <a:pPr algn="r"/>
            <a:r>
              <a:rPr lang="th-TH" dirty="0" smtClean="0"/>
              <a:t>ลิขสิทธิ์ สาธารณสุขเขต </a:t>
            </a:r>
            <a:r>
              <a:rPr lang="en-US" dirty="0" smtClean="0"/>
              <a:t>11 </a:t>
            </a:r>
            <a:r>
              <a:rPr lang="th-TH" dirty="0" smtClean="0"/>
              <a:t>โดย ทีมงานไอที สาธารณสุขจังหวัดชุมพร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Professional Report </a:t>
            </a:r>
            <a:r>
              <a:rPr lang="en-US" dirty="0" err="1" smtClean="0"/>
              <a:t>Lite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3657600"/>
            <a:ext cx="64008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 smtClean="0"/>
              <a:t>รายงานแบบปรุงเอง </a:t>
            </a:r>
          </a:p>
          <a:p>
            <a:r>
              <a:rPr lang="th-TH" dirty="0" smtClean="0"/>
              <a:t>นโยบายท่านผู้ตรวจราชการกระทรวงสาธารณสุขเขต 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255" t="10417" r="25036" b="6250"/>
          <a:stretch>
            <a:fillRect/>
          </a:stretch>
        </p:blipFill>
        <p:spPr bwMode="auto">
          <a:xfrm>
            <a:off x="1066800" y="381000"/>
            <a:ext cx="685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ame 7"/>
          <p:cNvSpPr/>
          <p:nvPr/>
        </p:nvSpPr>
        <p:spPr>
          <a:xfrm>
            <a:off x="1219200" y="2971800"/>
            <a:ext cx="685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57400" y="609600"/>
            <a:ext cx="3581400" cy="2514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2819400"/>
            <a:ext cx="273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คลิกซ้ายลากชุดข้อมูลปี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ไปวางไว้ที่พื้นที่คำนวณคอลัมน์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388620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8741" t="13542" r="20351" b="4167"/>
          <a:stretch>
            <a:fillRect/>
          </a:stretch>
        </p:blipFill>
        <p:spPr bwMode="auto">
          <a:xfrm>
            <a:off x="685800" y="381000"/>
            <a:ext cx="8025114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562600" y="609600"/>
            <a:ext cx="1295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4953000" y="381000"/>
            <a:ext cx="609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8194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โปรแกรมจะคำนวณนับแยกรายปีให้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10199" y="396240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442" t="12500" r="20351" b="4167"/>
          <a:stretch>
            <a:fillRect/>
          </a:stretch>
        </p:blipFill>
        <p:spPr bwMode="auto">
          <a:xfrm>
            <a:off x="228600" y="990600"/>
            <a:ext cx="86915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1524000" y="3810000"/>
            <a:ext cx="914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514600" y="1295400"/>
            <a:ext cx="3733800" cy="2743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0" y="3429000"/>
            <a:ext cx="2739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คลิกซ้ายลากชุดข้อมูลเพศ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ไปวางไว้ที่พื้นที่คำนวณคอลัมน์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319119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6442" t="11459" r="16252" b="6250"/>
          <a:stretch>
            <a:fillRect/>
          </a:stretch>
        </p:blipFill>
        <p:spPr bwMode="auto">
          <a:xfrm>
            <a:off x="228600" y="974435"/>
            <a:ext cx="8686800" cy="519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5181600" y="1066800"/>
            <a:ext cx="6096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5867400" y="1371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7400" y="1219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5791200" y="1257300"/>
            <a:ext cx="1752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3600" y="1219200"/>
            <a:ext cx="2057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67400" y="1371600"/>
            <a:ext cx="2362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6200" y="3429000"/>
            <a:ext cx="3972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โปรแกรมจะคำนวณนับแยกเพศให้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1668" y="4172196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6442" t="10417" r="8638" b="6250"/>
          <a:stretch>
            <a:fillRect/>
          </a:stretch>
        </p:blipFill>
        <p:spPr bwMode="auto">
          <a:xfrm>
            <a:off x="366713" y="914400"/>
            <a:ext cx="8624887" cy="484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990600" y="4953000"/>
            <a:ext cx="11430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1257300" y="2705100"/>
            <a:ext cx="29718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3043877"/>
            <a:ext cx="2899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คลิกซ้ายลากชุดข้อมูลความดันสูงไปวางไว้ที่พื้นที่คำนวณคอลัมน์โดยหลังจากนั้นคลิกเครื่องหมาย </a:t>
            </a:r>
            <a:r>
              <a:rPr lang="en-US" sz="2400" dirty="0" smtClean="0">
                <a:latin typeface="Cordia New" pitchFamily="34" charset="-34"/>
                <a:cs typeface="Cordia New" pitchFamily="34" charset="-34"/>
              </a:rPr>
              <a:t>drop down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กาเครื่องหมายถูกเฉพาะ </a:t>
            </a:r>
            <a:r>
              <a:rPr lang="en-US" sz="2400" dirty="0">
                <a:latin typeface="Cordia New" pitchFamily="34" charset="-34"/>
                <a:cs typeface="Cordia New" pitchFamily="34" charset="-34"/>
              </a:rPr>
              <a:t>Y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หมายถึงคนที่เป็นความดัน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5294" t="27331" r="41177" b="37794"/>
          <a:stretch>
            <a:fillRect/>
          </a:stretch>
        </p:blipFill>
        <p:spPr bwMode="auto">
          <a:xfrm>
            <a:off x="152400" y="1905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16200000" flipH="1">
            <a:off x="990600" y="4267200"/>
            <a:ext cx="1371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365760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843" t="11637" r="12745" b="8149"/>
          <a:stretch>
            <a:fillRect/>
          </a:stretch>
        </p:blipFill>
        <p:spPr bwMode="auto">
          <a:xfrm>
            <a:off x="172329" y="1397941"/>
            <a:ext cx="8809382" cy="500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ame 6"/>
          <p:cNvSpPr/>
          <p:nvPr/>
        </p:nvSpPr>
        <p:spPr>
          <a:xfrm>
            <a:off x="2438400" y="2209800"/>
            <a:ext cx="11430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2362200"/>
            <a:ext cx="1752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ame 9"/>
          <p:cNvSpPr/>
          <p:nvPr/>
        </p:nvSpPr>
        <p:spPr>
          <a:xfrm>
            <a:off x="5486400" y="2133600"/>
            <a:ext cx="9906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6597" y="3694668"/>
            <a:ext cx="607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โปรแกรมจะคำนวณนับแยกผู้ป่วยความดันโลหิตสูงให้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4171384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 l="11347" t="10417" r="10761" b="6250"/>
          <a:stretch>
            <a:fillRect/>
          </a:stretch>
        </p:blipFill>
        <p:spPr bwMode="auto">
          <a:xfrm>
            <a:off x="381000" y="838200"/>
            <a:ext cx="84877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304800" y="3962400"/>
            <a:ext cx="9906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990600" y="2286000"/>
            <a:ext cx="2209800" cy="1600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96004" y="2379741"/>
            <a:ext cx="389080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คลิกซ้ายลากชุดข้อมูลเบาหวาน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ไปวางในพื้นทีคำนวณรูปแบบแถว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คลิกเครื่องหมาย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drop down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กาเครื่องหมายถึงที่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Y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หมายถึง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เลือกผู้ป่วยเบาหวาน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7" t="33905" r="14394" b="37729"/>
          <a:stretch/>
        </p:blipFill>
        <p:spPr bwMode="auto">
          <a:xfrm>
            <a:off x="2957775" y="-6531"/>
            <a:ext cx="2829038" cy="23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76273" y="364595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 l="10176" t="17708" r="12518" b="9375"/>
          <a:stretch>
            <a:fillRect/>
          </a:stretch>
        </p:blipFill>
        <p:spPr bwMode="auto">
          <a:xfrm>
            <a:off x="252549" y="1295400"/>
            <a:ext cx="86214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ame 5"/>
          <p:cNvSpPr/>
          <p:nvPr/>
        </p:nvSpPr>
        <p:spPr>
          <a:xfrm>
            <a:off x="5791200" y="1981200"/>
            <a:ext cx="914400" cy="1219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286000" y="2286000"/>
            <a:ext cx="7620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24200" y="2514600"/>
            <a:ext cx="2590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71600" y="3402281"/>
            <a:ext cx="4660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โปรแกรมจะนับจำนวนผู้ป่วยเบาหวานให้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81000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การอ่านรายงาน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745" t="17708" r="12518" b="48959"/>
          <a:stretch>
            <a:fillRect/>
          </a:stretch>
        </p:blipFill>
        <p:spPr bwMode="auto">
          <a:xfrm>
            <a:off x="914400" y="1524000"/>
            <a:ext cx="7772400" cy="24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33600" y="4191000"/>
            <a:ext cx="64972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การอ่านรายงานให้อ่านจากซ้ายไปขวา และจากบนลงล่าง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จากตัวอย่าง หมายถึง สถานบริการประเภท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ศูนย์บริการสาธารณสุข มีผู้ป่วยที่เป็นทั้งความดันสูง</a:t>
            </a:r>
          </a:p>
          <a:p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และเบาหวาน ปี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2555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เพศชาย จำนวน </a:t>
            </a:r>
            <a:r>
              <a:rPr lang="en-US" sz="3200" dirty="0" smtClean="0">
                <a:latin typeface="Cordia New" pitchFamily="34" charset="-34"/>
                <a:cs typeface="Cordia New" pitchFamily="34" charset="-34"/>
              </a:rPr>
              <a:t>32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คน</a:t>
            </a:r>
            <a:endParaRPr lang="en-US" sz="32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943600" y="2590800"/>
            <a:ext cx="5334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790406" y="2209800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19400" y="2942076"/>
            <a:ext cx="33528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ท่านสามารถ หมุนข้อมูล เปลี่ยนมุมมองได้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7745" t="17708" r="12518" b="48959"/>
          <a:stretch>
            <a:fillRect/>
          </a:stretch>
        </p:blipFill>
        <p:spPr bwMode="auto">
          <a:xfrm>
            <a:off x="685800" y="990600"/>
            <a:ext cx="8077200" cy="243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>
            <a:off x="2209800" y="1905000"/>
            <a:ext cx="1295400" cy="2198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3505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/>
              <a:t>เช่นลากประเภทไว้คำนวณในพื้นที่คอลัมน์แล้วลากปีไปคำนวณในพื้นที่แถว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25183" t="21875" r="10395" b="45833"/>
          <a:stretch>
            <a:fillRect/>
          </a:stretch>
        </p:blipFill>
        <p:spPr bwMode="auto">
          <a:xfrm>
            <a:off x="609600" y="4103024"/>
            <a:ext cx="8153400" cy="22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H="1">
            <a:off x="1257300" y="1447800"/>
            <a:ext cx="1638300" cy="33029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620000" cy="4800600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/>
              <a:t>นโยบายข้อที่ 3 </a:t>
            </a:r>
            <a:r>
              <a:rPr lang="th-TH" dirty="0"/>
              <a:t>เรื่องของการเรียกใช้ ใน 3 มิติด้วยกันต่อไปนี้</a:t>
            </a:r>
            <a:endParaRPr lang="en-US" dirty="0"/>
          </a:p>
          <a:p>
            <a:r>
              <a:rPr lang="th-TH" dirty="0" smtClean="0"/>
              <a:t>1. ระบบรายงาน </a:t>
            </a:r>
            <a:r>
              <a:rPr lang="th-TH" b="1" u="sng" dirty="0"/>
              <a:t>เมนูสำเร็จรูป</a:t>
            </a:r>
            <a:r>
              <a:rPr lang="th-TH" dirty="0"/>
              <a:t> </a:t>
            </a:r>
            <a:endParaRPr lang="th-TH" dirty="0" smtClean="0"/>
          </a:p>
          <a:p>
            <a:r>
              <a:rPr lang="th-TH" dirty="0" smtClean="0"/>
              <a:t>2. </a:t>
            </a:r>
            <a:r>
              <a:rPr lang="th-TH" b="1" u="sng" dirty="0" smtClean="0"/>
              <a:t>ถ้า</a:t>
            </a:r>
            <a:r>
              <a:rPr lang="th-TH" b="1" u="sng" dirty="0"/>
              <a:t>มีแต่เมนู</a:t>
            </a:r>
            <a:r>
              <a:rPr lang="th-TH" b="1" u="sng" dirty="0" smtClean="0"/>
              <a:t>ที่1. ใน</a:t>
            </a:r>
            <a:r>
              <a:rPr lang="th-TH" b="1" u="sng" dirty="0"/>
              <a:t>เรื่องของเมนู</a:t>
            </a:r>
            <a:r>
              <a:rPr lang="th-TH" b="1" u="sng" dirty="0" smtClean="0"/>
              <a:t>สำเร็จผม</a:t>
            </a:r>
            <a:r>
              <a:rPr lang="th-TH" b="1" u="sng" dirty="0"/>
              <a:t>ถือว่าไม่มีประสิทธิภาพ</a:t>
            </a:r>
            <a:r>
              <a:rPr lang="th-TH" b="1" u="sng" dirty="0" smtClean="0"/>
              <a:t>เลยเพราะว่า</a:t>
            </a:r>
            <a:r>
              <a:rPr lang="th-TH" b="1" u="sng" dirty="0"/>
              <a:t>ไม่คุ้มกับการลงทุนลงแรง </a:t>
            </a:r>
            <a:r>
              <a:rPr lang="th-TH" dirty="0" smtClean="0"/>
              <a:t>มิติ</a:t>
            </a:r>
            <a:r>
              <a:rPr lang="th-TH" dirty="0"/>
              <a:t>ที่ 2 นี่มีความจำเป็นที่จะต้องสร้างเครื่องมือ ให้คนทีเราแบ่งเป็นระดับเช่น ผู้บริหาร เช่นตัวผมเองผู้ตรวจฯ ท่านนายแพทย์สสจ. ท่านผอ. ผู้ดูแลข้อมูลก็คือ </a:t>
            </a:r>
            <a:r>
              <a:rPr lang="en-US" dirty="0"/>
              <a:t>admin </a:t>
            </a:r>
            <a:r>
              <a:rPr lang="th-TH" dirty="0"/>
              <a:t>จังหวัดหรือ</a:t>
            </a:r>
            <a:r>
              <a:rPr lang="en-US" dirty="0"/>
              <a:t> admin</a:t>
            </a:r>
            <a:r>
              <a:rPr lang="th-TH" dirty="0"/>
              <a:t>เขต หรือหัวหน้ากลุ่มฝ่าย หรือโปรแกรมเมเนเจอร์ที่รับผิดชอบงานทางด้านนี้มีเครื่องมือที่จะไปดึงหรือไปคีบชุดข้อมูลที่เราอุตส่าห์จัดเก็บอย่างดีใน </a:t>
            </a:r>
            <a:r>
              <a:rPr lang="en-US" dirty="0" smtClean="0"/>
              <a:t>datacenter </a:t>
            </a:r>
            <a:r>
              <a:rPr lang="th-TH" dirty="0"/>
              <a:t>แล้วมันก็จะประมวลผลขึ้นมาให้เราได้เลยเพื่อขึ้นมาให้เราเลือกดูได้ เพราะฉะนั้นมิติที่ 2 จึงมีความจำเป็นที่จะต้องให้เราสร้างเครื่องมือพวกนี้ ไม่ใช่ทำเฉพาะมิติที่ 1 ของเมนูสำเร็จรูปแต่เพียงอย่างเดียว มันถึงจะเกิดประโยชน์  คุ้มค่ากับการ</a:t>
            </a:r>
            <a:r>
              <a:rPr lang="th-TH" dirty="0" smtClean="0"/>
              <a:t>ลงทุน</a:t>
            </a:r>
          </a:p>
          <a:p>
            <a:r>
              <a:rPr lang="th-TH" dirty="0" smtClean="0"/>
              <a:t>3. เจ้าหน้าที่ผู้ให้บริการ.</a:t>
            </a:r>
            <a:r>
              <a:rPr lang="th-TH" dirty="0"/>
              <a:t>สามารถเข้าสู่ระบบเวปเซอร์วิส แล้วเรียกดูหรือเข้าสู่ระบบของตัวดาต้าเซ็นเตอร์จังหวัดแล้ว เรียกดูข้อมูลการใช้บริการที่ </a:t>
            </a:r>
            <a:r>
              <a:rPr lang="th-TH" dirty="0" smtClean="0"/>
              <a:t>ถูก</a:t>
            </a:r>
            <a:r>
              <a:rPr lang="th-TH" dirty="0"/>
              <a:t>การวินิจฉัยหรือ การรักษาหลักๆ เรื่องอะไรมา</a:t>
            </a:r>
            <a:r>
              <a:rPr lang="th-TH" dirty="0" smtClean="0"/>
              <a:t>บ้างได้ภายในเขต 11 ของผู้ป่วยคนนั้น ๆ ได้เพื่อประโยชน์ในการให้การบริการ</a:t>
            </a:r>
            <a:endParaRPr lang="th-TH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th-TH" sz="4400" dirty="0" smtClean="0">
                <a:cs typeface="+mn-cs"/>
              </a:rPr>
              <a:t>นโยบายผู้ตรวจราชการกระทรวงสาธารณสุขเขต 11</a:t>
            </a:r>
            <a:br>
              <a:rPr lang="th-TH" sz="4400" dirty="0" smtClean="0">
                <a:cs typeface="+mn-cs"/>
              </a:rPr>
            </a:br>
            <a:r>
              <a:rPr lang="th-TH" sz="4400" dirty="0" smtClean="0">
                <a:cs typeface="+mn-cs"/>
              </a:rPr>
              <a:t>การดำเนินงานระบบ </a:t>
            </a:r>
            <a:r>
              <a:rPr lang="en-US" sz="4400" dirty="0" smtClean="0">
                <a:cs typeface="+mn-cs"/>
              </a:rPr>
              <a:t>Data Center</a:t>
            </a:r>
            <a:endParaRPr lang="th-TH" sz="4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แสดงผลแบบ </a:t>
            </a:r>
            <a:r>
              <a:rPr lang="en-US" b="1" dirty="0" err="1" smtClean="0">
                <a:latin typeface="Cordia New" pitchFamily="34" charset="-34"/>
                <a:cs typeface="Cordia New" pitchFamily="34" charset="-34"/>
              </a:rPr>
              <a:t>Heatmap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เพื่อการดูค่า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Max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2" t="20572" r="13566" b="39714"/>
          <a:stretch/>
        </p:blipFill>
        <p:spPr bwMode="auto">
          <a:xfrm>
            <a:off x="1042898" y="1371600"/>
            <a:ext cx="7339102" cy="5162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7" t="22414" r="50081" b="57530"/>
          <a:stretch/>
        </p:blipFill>
        <p:spPr bwMode="auto">
          <a:xfrm>
            <a:off x="68863" y="1524000"/>
            <a:ext cx="1445342" cy="200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55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6" t="26413" r="13679"/>
          <a:stretch/>
        </p:blipFill>
        <p:spPr bwMode="auto">
          <a:xfrm>
            <a:off x="457200" y="737834"/>
            <a:ext cx="8229600" cy="579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953869"/>
            <a:ext cx="27927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หาค่าเฉลี่ยของอายุผู้ป่วยความดันโลหิตสูง</a:t>
            </a:r>
          </a:p>
          <a:p>
            <a:r>
              <a:rPr lang="th-TH" dirty="0" smtClean="0"/>
              <a:t>ในแต่ละประเภทสถานบริการ</a:t>
            </a:r>
            <a:endParaRPr lang="th-TH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029200" y="1295400"/>
            <a:ext cx="838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ame 6"/>
          <p:cNvSpPr/>
          <p:nvPr/>
        </p:nvSpPr>
        <p:spPr>
          <a:xfrm>
            <a:off x="2895600" y="990600"/>
            <a:ext cx="20574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0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rdia New" pitchFamily="34" charset="-34"/>
                <a:cs typeface="Cordia New" pitchFamily="34" charset="-34"/>
              </a:rPr>
              <a:t>List Values </a:t>
            </a:r>
            <a:r>
              <a:rPr lang="th-TH" b="1" i="1" dirty="0" smtClean="0">
                <a:latin typeface="Cordia New" pitchFamily="34" charset="-34"/>
                <a:cs typeface="Cordia New" pitchFamily="34" charset="-34"/>
              </a:rPr>
              <a:t>เพื่อดูที่มาของค่าเฉลี่ยนั้น ๆ ได้</a:t>
            </a:r>
            <a:endParaRPr lang="th-TH" b="1" i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4" t="12894" r="844" b="37641"/>
          <a:stretch/>
        </p:blipFill>
        <p:spPr bwMode="auto">
          <a:xfrm>
            <a:off x="457200" y="1981200"/>
            <a:ext cx="8314191" cy="308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สามารถแสดงผลในรูปแบบกราฟได้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905000"/>
            <a:ext cx="257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เลือกรูปแบบการแสดงผลเป็น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 l="8419" t="11458" r="10176" b="42708"/>
          <a:stretch>
            <a:fillRect/>
          </a:stretch>
        </p:blipFill>
        <p:spPr bwMode="auto">
          <a:xfrm>
            <a:off x="152400" y="1521259"/>
            <a:ext cx="8915400" cy="282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rame 9"/>
          <p:cNvSpPr/>
          <p:nvPr/>
        </p:nvSpPr>
        <p:spPr>
          <a:xfrm>
            <a:off x="0" y="2286000"/>
            <a:ext cx="13716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295400" y="1676400"/>
            <a:ext cx="38862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8400" y="4648200"/>
            <a:ext cx="5538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คลิก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Drop Down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เลือก </a:t>
            </a:r>
            <a:r>
              <a:rPr lang="en-US" sz="3200" b="1" dirty="0" smtClean="0">
                <a:latin typeface="Cordia New" pitchFamily="34" charset="-34"/>
                <a:cs typeface="Cordia New" pitchFamily="34" charset="-34"/>
              </a:rPr>
              <a:t>Chart </a:t>
            </a:r>
            <a:r>
              <a:rPr lang="th-TH" sz="3200" b="1" dirty="0" smtClean="0">
                <a:latin typeface="Cordia New" pitchFamily="34" charset="-34"/>
                <a:cs typeface="Cordia New" pitchFamily="34" charset="-34"/>
              </a:rPr>
              <a:t>ประเภทต่าง ๆ</a:t>
            </a:r>
            <a:endParaRPr lang="en-US" sz="3200" b="1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anchor="ctr"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สามารถตกแต่ง กราฟได้ โดยดับเบิ้ลคลิกบริเวณพื้นกราฟ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863" t="8150" r="7843" b="15125"/>
          <a:stretch>
            <a:fillRect/>
          </a:stretch>
        </p:blipFill>
        <p:spPr bwMode="auto">
          <a:xfrm>
            <a:off x="533399" y="1442545"/>
            <a:ext cx="8146473" cy="412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คลิกเลือก </a:t>
            </a:r>
            <a:r>
              <a:rPr lang="en-US" dirty="0" smtClean="0"/>
              <a:t>tab -&gt; Customize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6442" t="8333" r="9224" b="6250"/>
          <a:stretch>
            <a:fillRect/>
          </a:stretch>
        </p:blipFill>
        <p:spPr bwMode="auto">
          <a:xfrm>
            <a:off x="381000" y="1600200"/>
            <a:ext cx="843032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2133600" y="2286000"/>
            <a:ext cx="838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933700" y="1409700"/>
            <a:ext cx="8382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แก้ไข 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title legend </a:t>
            </a:r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คล้าย ๆ กับโปรแกรม</a:t>
            </a:r>
            <a:r>
              <a:rPr lang="en-US" dirty="0" smtClean="0">
                <a:latin typeface="Cordia New" pitchFamily="34" charset="-34"/>
                <a:cs typeface="Cordia New" pitchFamily="34" charset="-34"/>
              </a:rPr>
              <a:t>Excel</a:t>
            </a:r>
            <a:endParaRPr lang="en-US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0542" t="10417" r="11567" b="9375"/>
          <a:stretch>
            <a:fillRect/>
          </a:stretch>
        </p:blipFill>
        <p:spPr bwMode="auto">
          <a:xfrm>
            <a:off x="228600" y="15240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2" t="25966"/>
          <a:stretch/>
        </p:blipFill>
        <p:spPr bwMode="auto">
          <a:xfrm>
            <a:off x="304800" y="1143000"/>
            <a:ext cx="8534400" cy="501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มี </a:t>
            </a:r>
            <a:r>
              <a:rPr lang="en-US" b="1" dirty="0" smtClean="0">
                <a:latin typeface="Cordia New" pitchFamily="34" charset="-34"/>
                <a:cs typeface="Cordia New" pitchFamily="34" charset="-34"/>
              </a:rPr>
              <a:t>Tool Tip </a:t>
            </a: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แสดงรายละเอียดข้อมูล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7" t="21333"/>
          <a:stretch/>
        </p:blipFill>
        <p:spPr bwMode="auto">
          <a:xfrm>
            <a:off x="500742" y="1143000"/>
            <a:ext cx="81015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7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ข้อมูลที่ผ่านการกรองแล้วสามารถลากไปเก็บไม่ให้แสดงผล แต่ข้อมูลยังคงเป็นข้อมูลที่ผ่านการกรองแล้ว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6442" t="7292" r="9810" b="6250"/>
          <a:stretch>
            <a:fillRect/>
          </a:stretch>
        </p:blipFill>
        <p:spPr bwMode="auto">
          <a:xfrm>
            <a:off x="381918" y="1447800"/>
            <a:ext cx="853348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863" t="9893" r="7843" b="4662"/>
          <a:stretch>
            <a:fillRect/>
          </a:stretch>
        </p:blipFill>
        <p:spPr bwMode="auto">
          <a:xfrm>
            <a:off x="256736" y="1371600"/>
            <a:ext cx="86588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>
            <a:stCxn id="9" idx="2"/>
          </p:cNvCxnSpPr>
          <p:nvPr/>
        </p:nvCxnSpPr>
        <p:spPr>
          <a:xfrm rot="16200000" flipH="1">
            <a:off x="1701016" y="786616"/>
            <a:ext cx="545068" cy="6248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45720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ประมวลผลข้อมูลจากไฟล์ที่เตรียมไว้แล้ว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695701" y="1104901"/>
            <a:ext cx="533399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697468"/>
            <a:ext cx="2090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ประมวลผลข้อมูลจาก </a:t>
            </a:r>
            <a:r>
              <a:rPr lang="en-US" dirty="0" smtClean="0"/>
              <a:t>server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ลากประเภทสถานบริการไปเก็บ </a:t>
            </a:r>
            <a:br>
              <a:rPr lang="th-TH" b="1" dirty="0" smtClean="0">
                <a:latin typeface="Cordia New" pitchFamily="34" charset="-34"/>
                <a:cs typeface="Cordia New" pitchFamily="34" charset="-34"/>
              </a:rPr>
            </a:br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แล้วลากชื่อสถานบริการมาแทน</a:t>
            </a:r>
            <a:endParaRPr lang="en-US" b="1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882" t="9893" r="6863" b="6406"/>
          <a:stretch>
            <a:fillRect/>
          </a:stretch>
        </p:blipFill>
        <p:spPr bwMode="auto">
          <a:xfrm>
            <a:off x="609600" y="1981200"/>
            <a:ext cx="833596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66800" y="1371600"/>
            <a:ext cx="6716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จะปรากฎชื่อสถานบริการที่ผ่านการกรองประเภทสถานบริการไว้แล้ว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0" y="2209800"/>
            <a:ext cx="13716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739451" y="1894820"/>
            <a:ext cx="13716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latin typeface="Cordia New" pitchFamily="34" charset="-34"/>
                <a:cs typeface="Cordia New" pitchFamily="34" charset="-34"/>
              </a:rPr>
              <a:t>การนำข้อมูลไปใช้</a:t>
            </a:r>
            <a:endParaRPr lang="th-TH" b="1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1.  คลิกซ้ายลากคลุมขอบเขตข้อมูลตารางที่ต้องการ</a:t>
            </a:r>
          </a:p>
          <a:p>
            <a:r>
              <a:rPr lang="th-TH" dirty="0" smtClean="0"/>
              <a:t>2.  คลิกขวาเลือก </a:t>
            </a:r>
            <a:r>
              <a:rPr lang="en-US" dirty="0" smtClean="0"/>
              <a:t>copy</a:t>
            </a:r>
          </a:p>
          <a:p>
            <a:r>
              <a:rPr lang="th-TH" dirty="0" smtClean="0"/>
              <a:t>3.  เปิดโปรแกรม </a:t>
            </a:r>
            <a:r>
              <a:rPr lang="en-US" dirty="0" smtClean="0"/>
              <a:t>Microsoft Excel</a:t>
            </a:r>
          </a:p>
          <a:p>
            <a:r>
              <a:rPr lang="th-TH" dirty="0" smtClean="0"/>
              <a:t>4.  </a:t>
            </a:r>
            <a:r>
              <a:rPr lang="en-US" dirty="0" smtClean="0"/>
              <a:t>Paste</a:t>
            </a:r>
            <a:r>
              <a:rPr lang="th-TH" dirty="0" smtClean="0"/>
              <a:t> ลงใน </a:t>
            </a:r>
            <a:r>
              <a:rPr lang="en-US" dirty="0" smtClean="0"/>
              <a:t>sheet</a:t>
            </a:r>
          </a:p>
          <a:p>
            <a:r>
              <a:rPr lang="en-US" dirty="0" smtClean="0"/>
              <a:t>5. </a:t>
            </a:r>
            <a:r>
              <a:rPr lang="th-TH" dirty="0" smtClean="0"/>
              <a:t>จัดรูปแบบตามต้องการ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167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itchFamily="34" charset="-34"/>
                <a:cs typeface="Cordia New" pitchFamily="34" charset="-34"/>
              </a:rPr>
              <a:t>ความปลอดภัยของข้อมูล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 smtClean="0"/>
              <a:t>แบ่งข้อมูลเป็น 4 ระดับ</a:t>
            </a:r>
          </a:p>
          <a:p>
            <a:r>
              <a:rPr lang="th-TH" dirty="0" smtClean="0"/>
              <a:t>1.  ระดับเขต ดูได้เฉพาะข้อมูล </a:t>
            </a:r>
            <a:r>
              <a:rPr lang="en-US" dirty="0" smtClean="0"/>
              <a:t>Summary</a:t>
            </a:r>
          </a:p>
          <a:p>
            <a:r>
              <a:rPr lang="en-US" dirty="0" smtClean="0"/>
              <a:t>2.  </a:t>
            </a:r>
            <a:r>
              <a:rPr lang="th-TH" dirty="0" smtClean="0"/>
              <a:t>ระดับจังหวัด ดูได้เฉพาะข้อมูล </a:t>
            </a:r>
            <a:r>
              <a:rPr lang="en-US" dirty="0" smtClean="0"/>
              <a:t>Summary</a:t>
            </a:r>
          </a:p>
          <a:p>
            <a:r>
              <a:rPr lang="en-US" dirty="0" smtClean="0"/>
              <a:t>3.  </a:t>
            </a:r>
            <a:r>
              <a:rPr lang="th-TH" dirty="0" smtClean="0"/>
              <a:t>ระดับอำเภอ ดูได้เฉพาะข้อมูล </a:t>
            </a:r>
            <a:r>
              <a:rPr lang="en-US" dirty="0" smtClean="0"/>
              <a:t>Summary</a:t>
            </a:r>
          </a:p>
          <a:p>
            <a:r>
              <a:rPr lang="en-US" dirty="0"/>
              <a:t>4</a:t>
            </a:r>
            <a:r>
              <a:rPr lang="en-US" dirty="0" smtClean="0"/>
              <a:t>.  </a:t>
            </a:r>
            <a:r>
              <a:rPr lang="th-TH" dirty="0" smtClean="0"/>
              <a:t>ระดับหน่วยบริการ ดูข้อมูลเฉพาะผู้ป่วยที่รับบริการในพื้นที่รับผิดชอบ โดยใช้รหัสผ่าน ป้องกันการเข้าถึงโดยผู้ไม่เกี่ยวข้อง (เนื่องจากเกี่ยวข้องกับ พรบ.ข้อมูลส่วนบุคคล ที่ได้รับการคุ้มครอง)</a:t>
            </a:r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484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Garbage In </a:t>
            </a:r>
            <a:r>
              <a:rPr lang="en-US" dirty="0" smtClean="0"/>
              <a:t>= </a:t>
            </a:r>
            <a:r>
              <a:rPr lang="en-US" dirty="0" smtClean="0"/>
              <a:t>Garbage </a:t>
            </a:r>
            <a:r>
              <a:rPr lang="en-US" dirty="0" smtClean="0"/>
              <a:t>Out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40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505200"/>
            <a:ext cx="2133600" cy="1371600"/>
          </a:xfrm>
        </p:spPr>
        <p:txBody>
          <a:bodyPr anchor="ctr">
            <a:noAutofit/>
          </a:bodyPr>
          <a:lstStyle/>
          <a:p>
            <a:r>
              <a:rPr lang="th-TH" sz="6600" dirty="0" smtClean="0"/>
              <a:t>ขอบคุณ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รายงานนี้ยังไม่มีชื่ออย่างเป็นทางการ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7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863" t="9893" r="7843" b="4662"/>
          <a:stretch>
            <a:fillRect/>
          </a:stretch>
        </p:blipFill>
        <p:spPr bwMode="auto">
          <a:xfrm>
            <a:off x="256736" y="1371600"/>
            <a:ext cx="865880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2476501" y="876299"/>
            <a:ext cx="533398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30972" y="457200"/>
            <a:ext cx="444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/>
              <a:t>ข้อมูลที่จะนำมาใช้ในการประมวลผลต้องอยู่ในรูปแบบ </a:t>
            </a:r>
            <a:r>
              <a:rPr lang="en-US" sz="2000" dirty="0" smtClean="0"/>
              <a:t>CSV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1752600"/>
            <a:ext cx="2968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dia New" pitchFamily="34" charset="-34"/>
                <a:cs typeface="Cordia New" pitchFamily="34" charset="-34"/>
              </a:rPr>
              <a:t>1</a:t>
            </a:r>
            <a:endParaRPr lang="en-US" sz="2400" b="1" dirty="0">
              <a:latin typeface="Cordia New" pitchFamily="34" charset="-34"/>
              <a:cs typeface="Cordia New" pitchFamily="34" charset="-34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267200" y="1828800"/>
            <a:ext cx="501267" cy="4404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68467" y="2038350"/>
            <a:ext cx="183736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ดึงข้อมูลจาก </a:t>
            </a:r>
            <a:r>
              <a:rPr lang="en-US" dirty="0" smtClean="0"/>
              <a:t>server </a:t>
            </a:r>
            <a:endParaRPr lang="th-TH" dirty="0" smtClean="0"/>
          </a:p>
          <a:p>
            <a:r>
              <a:rPr lang="th-TH" dirty="0" smtClean="0"/>
              <a:t>มาเก็บไว้ในหน่วยความจำ</a:t>
            </a:r>
          </a:p>
          <a:p>
            <a:r>
              <a:rPr lang="th-TH" dirty="0" smtClean="0"/>
              <a:t>ในรูปแบบของ </a:t>
            </a:r>
            <a:r>
              <a:rPr lang="en-US" dirty="0" smtClean="0"/>
              <a:t>CSV </a:t>
            </a:r>
            <a:r>
              <a:rPr lang="th-TH" dirty="0" smtClean="0"/>
              <a:t>หรือ</a:t>
            </a:r>
          </a:p>
          <a:p>
            <a:r>
              <a:rPr lang="th-TH" dirty="0" smtClean="0"/>
              <a:t>ในรูปแบบของ </a:t>
            </a:r>
            <a:r>
              <a:rPr lang="en-US" dirty="0" err="1" smtClean="0"/>
              <a:t>json</a:t>
            </a:r>
            <a:endParaRPr lang="th-TH" dirty="0"/>
          </a:p>
        </p:txBody>
      </p:sp>
      <p:sp>
        <p:nvSpPr>
          <p:cNvPr id="2" name="TextBox 1"/>
          <p:cNvSpPr txBox="1"/>
          <p:nvPr/>
        </p:nvSpPr>
        <p:spPr>
          <a:xfrm>
            <a:off x="5056328" y="4284771"/>
            <a:ext cx="38554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CSV (Comma-Separated Value) </a:t>
            </a:r>
            <a:r>
              <a:rPr lang="th-TH" dirty="0"/>
              <a:t>คือ </a:t>
            </a:r>
            <a:r>
              <a:rPr lang="en-US" dirty="0"/>
              <a:t>Text File </a:t>
            </a:r>
            <a:endParaRPr lang="th-TH" dirty="0" smtClean="0"/>
          </a:p>
          <a:p>
            <a:r>
              <a:rPr lang="th-TH" dirty="0" smtClean="0"/>
              <a:t>สำหรับ</a:t>
            </a:r>
            <a:r>
              <a:rPr lang="th-TH" dirty="0"/>
              <a:t>เก็บข้อมูลแบบตาราง โดยใช้จุลภาค (</a:t>
            </a:r>
            <a:r>
              <a:rPr lang="en-US" dirty="0"/>
              <a:t>,</a:t>
            </a:r>
            <a:r>
              <a:rPr lang="th-TH" dirty="0"/>
              <a:t>) </a:t>
            </a:r>
            <a:endParaRPr lang="th-TH" dirty="0" smtClean="0"/>
          </a:p>
          <a:p>
            <a:r>
              <a:rPr lang="th-TH" dirty="0" smtClean="0"/>
              <a:t>แบ่ง</a:t>
            </a:r>
            <a:r>
              <a:rPr lang="th-TH" dirty="0"/>
              <a:t>ข้อมูลในแต่ละหลัก </a:t>
            </a:r>
            <a:r>
              <a:rPr lang="en-US" dirty="0"/>
              <a:t>(Column) </a:t>
            </a:r>
            <a:endParaRPr lang="th-TH" dirty="0" smtClean="0"/>
          </a:p>
          <a:p>
            <a:r>
              <a:rPr lang="th-TH" dirty="0" smtClean="0"/>
              <a:t>และ</a:t>
            </a:r>
            <a:r>
              <a:rPr lang="th-TH" dirty="0"/>
              <a:t>ใช้การเว้นบรรทัดแทนการแบ่งแถว </a:t>
            </a:r>
            <a:r>
              <a:rPr lang="en-US" dirty="0"/>
              <a:t>(Row)</a:t>
            </a:r>
            <a:endParaRPr lang="th-TH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172200" y="2895600"/>
            <a:ext cx="433629" cy="13891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45331" y="4561770"/>
            <a:ext cx="33957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JSON </a:t>
            </a:r>
            <a:r>
              <a:rPr lang="th-TH" dirty="0"/>
              <a:t>หรือ </a:t>
            </a:r>
            <a:r>
              <a:rPr lang="en-US" dirty="0"/>
              <a:t>Java Script Object Notation </a:t>
            </a:r>
            <a:endParaRPr lang="th-TH" dirty="0" smtClean="0"/>
          </a:p>
          <a:p>
            <a:r>
              <a:rPr lang="th-TH" dirty="0" smtClean="0"/>
              <a:t>เป็น</a:t>
            </a:r>
            <a:r>
              <a:rPr lang="th-TH" dirty="0"/>
              <a:t>วิธีการที่ทำให้ </a:t>
            </a:r>
            <a:r>
              <a:rPr lang="en-US" dirty="0"/>
              <a:t>JavaScript </a:t>
            </a:r>
            <a:endParaRPr lang="th-TH" dirty="0" smtClean="0"/>
          </a:p>
          <a:p>
            <a:r>
              <a:rPr lang="th-TH" dirty="0" smtClean="0"/>
              <a:t>แลกเปลี่ยน</a:t>
            </a:r>
            <a:r>
              <a:rPr lang="th-TH" dirty="0"/>
              <a:t>ข้อมูลกับ </a:t>
            </a:r>
            <a:r>
              <a:rPr lang="en-US" dirty="0"/>
              <a:t>Server</a:t>
            </a:r>
            <a:endParaRPr lang="th-TH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267200" y="3238679"/>
            <a:ext cx="1524000" cy="12672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36924" y="1748135"/>
            <a:ext cx="29687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Cordia New" pitchFamily="34" charset="-34"/>
                <a:cs typeface="Cordia New" pitchFamily="34" charset="-34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442" t="10417" r="8053" b="6250"/>
          <a:stretch>
            <a:fillRect/>
          </a:stretch>
        </p:blipFill>
        <p:spPr bwMode="auto">
          <a:xfrm>
            <a:off x="419100" y="1676400"/>
            <a:ext cx="8343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4596615" y="2566185"/>
            <a:ext cx="697469" cy="5942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4773" t="18750" r="6076" b="22917"/>
          <a:stretch>
            <a:fillRect/>
          </a:stretch>
        </p:blipFill>
        <p:spPr bwMode="auto">
          <a:xfrm>
            <a:off x="5029200" y="609600"/>
            <a:ext cx="3971925" cy="22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863" t="9893" r="7843" b="6406"/>
          <a:stretch>
            <a:fillRect/>
          </a:stretch>
        </p:blipFill>
        <p:spPr bwMode="auto">
          <a:xfrm>
            <a:off x="66675" y="1066800"/>
            <a:ext cx="89773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3823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Professional Report </a:t>
            </a:r>
            <a:r>
              <a:rPr lang="en-US" sz="4000" b="1" dirty="0" err="1" smtClean="0">
                <a:solidFill>
                  <a:schemeClr val="accent1"/>
                </a:solidFill>
                <a:latin typeface="Cordia New" pitchFamily="34" charset="-34"/>
                <a:cs typeface="Cordia New" pitchFamily="34" charset="-34"/>
              </a:rPr>
              <a:t>Lite</a:t>
            </a:r>
            <a:endParaRPr lang="en-US" sz="4000" b="1" dirty="0">
              <a:solidFill>
                <a:schemeClr val="accent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" name="Double Bracket 6"/>
          <p:cNvSpPr/>
          <p:nvPr/>
        </p:nvSpPr>
        <p:spPr>
          <a:xfrm>
            <a:off x="2362200" y="3352800"/>
            <a:ext cx="1752600" cy="2590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71600" y="3352800"/>
            <a:ext cx="990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" y="3048000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ข้อมูลจะถูกจัดใหม่เป็นชุด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6629400" y="3581400"/>
            <a:ext cx="685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267200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แสดงจำนวนทั้งหมด</a:t>
            </a:r>
            <a:endParaRPr lang="en-US" dirty="0"/>
          </a:p>
        </p:txBody>
      </p:sp>
      <p:sp>
        <p:nvSpPr>
          <p:cNvPr id="15" name="Double Bracket 14"/>
          <p:cNvSpPr/>
          <p:nvPr/>
        </p:nvSpPr>
        <p:spPr>
          <a:xfrm>
            <a:off x="4267200" y="3352800"/>
            <a:ext cx="1447800" cy="2667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5715000" y="5181600"/>
            <a:ext cx="1143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34200" y="5334000"/>
            <a:ext cx="175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พื้นที่รับข้อมูลคำนวณ</a:t>
            </a:r>
          </a:p>
          <a:p>
            <a:r>
              <a:rPr lang="th-TH" dirty="0" smtClean="0"/>
              <a:t>ในรูปแบบแถว</a:t>
            </a:r>
            <a:endParaRPr lang="en-US" dirty="0"/>
          </a:p>
        </p:txBody>
      </p:sp>
      <p:sp>
        <p:nvSpPr>
          <p:cNvPr id="23" name="Double Bracket 22"/>
          <p:cNvSpPr/>
          <p:nvPr/>
        </p:nvSpPr>
        <p:spPr>
          <a:xfrm>
            <a:off x="5867400" y="3048000"/>
            <a:ext cx="7620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6" idx="1"/>
          </p:cNvCxnSpPr>
          <p:nvPr/>
        </p:nvCxnSpPr>
        <p:spPr>
          <a:xfrm rot="10800000">
            <a:off x="6400800" y="3200400"/>
            <a:ext cx="838200" cy="94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39000" y="2971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พื้นที่รับข้อมูลคำนวณ</a:t>
            </a:r>
          </a:p>
          <a:p>
            <a:r>
              <a:rPr lang="th-TH" dirty="0" smtClean="0"/>
              <a:t>ในรูปแบบคอลัมน์</a:t>
            </a:r>
            <a:endParaRPr lang="en-US" dirty="0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 l="28565" t="44615" r="61920" b="30769"/>
          <a:stretch>
            <a:fillRect/>
          </a:stretch>
        </p:blipFill>
        <p:spPr bwMode="auto">
          <a:xfrm>
            <a:off x="228600" y="1219200"/>
            <a:ext cx="1600200" cy="155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>
            <a:off x="1676400" y="2438400"/>
            <a:ext cx="609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ame 31"/>
          <p:cNvSpPr/>
          <p:nvPr/>
        </p:nvSpPr>
        <p:spPr>
          <a:xfrm>
            <a:off x="2286000" y="2971800"/>
            <a:ext cx="12192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3146" y="1962090"/>
            <a:ext cx="200825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dirty="0" smtClean="0">
                <a:latin typeface="Cordia New" pitchFamily="34" charset="-34"/>
                <a:cs typeface="Cordia New" pitchFamily="34" charset="-34"/>
              </a:rPr>
              <a:t>เลือกรูปแบบการแสดงผล</a:t>
            </a:r>
            <a:endParaRPr lang="en-US" sz="20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2" name="Frame 41"/>
          <p:cNvSpPr/>
          <p:nvPr/>
        </p:nvSpPr>
        <p:spPr>
          <a:xfrm>
            <a:off x="4114800" y="2971800"/>
            <a:ext cx="16764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4075906" y="2324894"/>
            <a:ext cx="1219994" cy="75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479028" y="1371600"/>
            <a:ext cx="237276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Method </a:t>
            </a:r>
            <a:r>
              <a:rPr lang="th-TH" sz="2800" dirty="0" smtClean="0"/>
              <a:t>การคำนวณ</a:t>
            </a:r>
            <a:endParaRPr lang="en-US" sz="28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/>
          <a:srcRect l="46078" t="43025" r="39216" b="18612"/>
          <a:stretch>
            <a:fillRect/>
          </a:stretch>
        </p:blipFill>
        <p:spPr bwMode="auto">
          <a:xfrm>
            <a:off x="5867400" y="7620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4" name="Straight Arrow Connector 53"/>
          <p:cNvCxnSpPr/>
          <p:nvPr/>
        </p:nvCxnSpPr>
        <p:spPr>
          <a:xfrm rot="10800000" flipV="1">
            <a:off x="5334000" y="2514600"/>
            <a:ext cx="5334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Example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8111" t="10417" r="29722" b="6250"/>
          <a:stretch>
            <a:fillRect/>
          </a:stretch>
        </p:blipFill>
        <p:spPr bwMode="auto">
          <a:xfrm>
            <a:off x="1295400" y="1066800"/>
            <a:ext cx="4953000" cy="55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91000" y="2286000"/>
            <a:ext cx="3996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ต้องการทราบจำนวนผู้ป่วยโรคเรื้อรัง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Example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28111" t="10417" r="29722" b="6250"/>
          <a:stretch>
            <a:fillRect/>
          </a:stretch>
        </p:blipFill>
        <p:spPr bwMode="auto">
          <a:xfrm>
            <a:off x="1295400" y="1066800"/>
            <a:ext cx="4953000" cy="55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flipV="1">
            <a:off x="2895600" y="1752600"/>
            <a:ext cx="12192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/>
        </p:nvSpPr>
        <p:spPr>
          <a:xfrm>
            <a:off x="1295400" y="2057400"/>
            <a:ext cx="1600200" cy="4572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43200" y="2667000"/>
            <a:ext cx="380999" cy="981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48648" y="3648164"/>
            <a:ext cx="2446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คลิกซ้ายลากชุดข้อมูล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ประเภทสถานบริการ</a:t>
            </a:r>
          </a:p>
          <a:p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ไปวางไว้ที่พื้นที่คำนวณแถว</a:t>
            </a:r>
            <a:endParaRPr lang="en-US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924615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255" t="10417" r="25036" b="6250"/>
          <a:stretch>
            <a:fillRect/>
          </a:stretch>
        </p:blipFill>
        <p:spPr bwMode="auto">
          <a:xfrm>
            <a:off x="1066800" y="381000"/>
            <a:ext cx="685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3505200" y="762000"/>
            <a:ext cx="17526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24400" y="1295400"/>
            <a:ext cx="7620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4600" y="2362200"/>
            <a:ext cx="322235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/>
              <a:t>โปรแกรมจะคำนวนข้อมูลโดยการนับ</a:t>
            </a:r>
            <a:endParaRPr lang="en-US" sz="2400" dirty="0" smtClean="0"/>
          </a:p>
          <a:p>
            <a:r>
              <a:rPr lang="th-TH" sz="2400" dirty="0" smtClean="0"/>
              <a:t>แยกรายประเภทสถานบริการให้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657600"/>
            <a:ext cx="3172663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rdia New" pitchFamily="34" charset="-34"/>
                <a:cs typeface="Cordia New" pitchFamily="34" charset="-34"/>
              </a:rPr>
              <a:t>Example : </a:t>
            </a:r>
            <a:endParaRPr lang="th-TH" sz="2800" dirty="0"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จำนวนผู้ป่วยโรคเรื้อรัง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ที่เป็นทั้งเบาหวานและความดัน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แยกประเภทสถานบริการ</a:t>
            </a:r>
          </a:p>
          <a:p>
            <a:r>
              <a:rPr lang="th-TH" sz="2800" dirty="0" smtClean="0">
                <a:latin typeface="Cordia New" pitchFamily="34" charset="-34"/>
                <a:cs typeface="Cordia New" pitchFamily="34" charset="-34"/>
              </a:rPr>
              <a:t>แยกเพศแยกปี</a:t>
            </a:r>
            <a:endParaRPr lang="en-US" sz="2800" dirty="0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550</TotalTime>
  <Words>1090</Words>
  <Application>Microsoft Office PowerPoint</Application>
  <PresentationFormat>On-screen Show (4:3)</PresentationFormat>
  <Paragraphs>146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Professional Report Lite</vt:lpstr>
      <vt:lpstr>นโยบายผู้ตรวจราชการกระทรวงสาธารณสุขเขต 11 การดำเนินงานระบบ Data Center</vt:lpstr>
      <vt:lpstr>PowerPoint Presentation</vt:lpstr>
      <vt:lpstr>PowerPoint Presentation</vt:lpstr>
      <vt:lpstr>PowerPoint Presentation</vt:lpstr>
      <vt:lpstr>PowerPoint Presentation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การอ่านรายงาน</vt:lpstr>
      <vt:lpstr>ท่านสามารถ หมุนข้อมูล เปลี่ยนมุมมองได้</vt:lpstr>
      <vt:lpstr>แสดงผลแบบ Heatmap เพื่อการดูค่า Max</vt:lpstr>
      <vt:lpstr>PowerPoint Presentation</vt:lpstr>
      <vt:lpstr>List Values เพื่อดูที่มาของค่าเฉลี่ยนั้น ๆ ได้</vt:lpstr>
      <vt:lpstr>สามารถแสดงผลในรูปแบบกราฟได้</vt:lpstr>
      <vt:lpstr>สามารถตกแต่ง กราฟได้ โดยดับเบิ้ลคลิกบริเวณพื้นกราฟ</vt:lpstr>
      <vt:lpstr>คลิกเลือก tab -&gt; Customize</vt:lpstr>
      <vt:lpstr>แก้ไข title legend คล้าย ๆ กับโปรแกรมExcel</vt:lpstr>
      <vt:lpstr>PowerPoint Presentation</vt:lpstr>
      <vt:lpstr>มี Tool Tip แสดงรายละเอียดข้อมูล</vt:lpstr>
      <vt:lpstr>ข้อมูลที่ผ่านการกรองแล้วสามารถลากไปเก็บไม่ให้แสดงผล แต่ข้อมูลยังคงเป็นข้อมูลที่ผ่านการกรองแล้ว</vt:lpstr>
      <vt:lpstr>ลากประเภทสถานบริการไปเก็บ  แล้วลากชื่อสถานบริการมาแทน</vt:lpstr>
      <vt:lpstr>การนำข้อมูลไปใช้</vt:lpstr>
      <vt:lpstr>ความปลอดภัยของข้อมูล</vt:lpstr>
      <vt:lpstr>Garbage In = Garbage Out</vt:lpstr>
      <vt:lpstr>รายงานนี้ยังไม่มีชื่ออย่างเป็นทางการ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Report Lite</dc:title>
  <dc:creator>ICT1</dc:creator>
  <cp:lastModifiedBy>JOBLACK</cp:lastModifiedBy>
  <cp:revision>34</cp:revision>
  <cp:lastPrinted>2014-12-02T04:25:09Z</cp:lastPrinted>
  <dcterms:created xsi:type="dcterms:W3CDTF">2014-12-01T07:42:51Z</dcterms:created>
  <dcterms:modified xsi:type="dcterms:W3CDTF">2014-12-02T07:55:33Z</dcterms:modified>
</cp:coreProperties>
</file>